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D76C61-A00F-4395-87FB-7D98807186D9}" type="doc">
      <dgm:prSet loTypeId="urn:microsoft.com/office/officeart/2008/layout/Lin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E5948C4-645B-4CF5-8630-75307E026369}">
      <dgm:prSet/>
      <dgm:spPr/>
      <dgm:t>
        <a:bodyPr/>
        <a:lstStyle/>
        <a:p>
          <a:r>
            <a:rPr lang="hr-HR"/>
            <a:t>Uspjeh ovisi o međusobnom djelovanju ideje, poslovne prilike, resursa, poduzetnika i poduzetničkog tima</a:t>
          </a:r>
          <a:endParaRPr lang="en-US"/>
        </a:p>
      </dgm:t>
    </dgm:pt>
    <dgm:pt modelId="{D25D6643-B3CF-4794-BB37-59ECD2576656}" type="parTrans" cxnId="{63CA31E5-6C39-4CEE-AB65-C48E4E60DFC2}">
      <dgm:prSet/>
      <dgm:spPr/>
      <dgm:t>
        <a:bodyPr/>
        <a:lstStyle/>
        <a:p>
          <a:endParaRPr lang="en-US"/>
        </a:p>
      </dgm:t>
    </dgm:pt>
    <dgm:pt modelId="{753E2E0B-00D9-4CC0-932C-4E3FD5219BCC}" type="sibTrans" cxnId="{63CA31E5-6C39-4CEE-AB65-C48E4E60DFC2}">
      <dgm:prSet/>
      <dgm:spPr/>
      <dgm:t>
        <a:bodyPr/>
        <a:lstStyle/>
        <a:p>
          <a:endParaRPr lang="en-US"/>
        </a:p>
      </dgm:t>
    </dgm:pt>
    <dgm:pt modelId="{1BDFC931-194E-44AA-99AD-3B7668846E78}">
      <dgm:prSet/>
      <dgm:spPr/>
      <dgm:t>
        <a:bodyPr/>
        <a:lstStyle/>
        <a:p>
          <a:r>
            <a:rPr lang="hr-HR"/>
            <a:t>Na temelju poslovnog plana poduzetnik donosi odluku o ulaganju i vrsti ulaganja</a:t>
          </a:r>
          <a:endParaRPr lang="en-US"/>
        </a:p>
      </dgm:t>
    </dgm:pt>
    <dgm:pt modelId="{1BA39ABB-6FED-4F27-91CD-A14DDF25A997}" type="parTrans" cxnId="{8E3B7A36-9BAE-4E18-BF0A-381B4DEC9F59}">
      <dgm:prSet/>
      <dgm:spPr/>
      <dgm:t>
        <a:bodyPr/>
        <a:lstStyle/>
        <a:p>
          <a:endParaRPr lang="en-US"/>
        </a:p>
      </dgm:t>
    </dgm:pt>
    <dgm:pt modelId="{87CC26C1-6292-4367-AA6D-E64E4784D7AD}" type="sibTrans" cxnId="{8E3B7A36-9BAE-4E18-BF0A-381B4DEC9F59}">
      <dgm:prSet/>
      <dgm:spPr/>
      <dgm:t>
        <a:bodyPr/>
        <a:lstStyle/>
        <a:p>
          <a:endParaRPr lang="en-US"/>
        </a:p>
      </dgm:t>
    </dgm:pt>
    <dgm:pt modelId="{00B4791D-609F-4254-B6B7-56BBF9386FF4}">
      <dgm:prSet/>
      <dgm:spPr/>
      <dgm:t>
        <a:bodyPr/>
        <a:lstStyle/>
        <a:p>
          <a:r>
            <a:rPr lang="hr-HR" dirty="0"/>
            <a:t>Prilikom osnivanja poduzetnik mora uložiti temeljni kapital i troškove osnivanja</a:t>
          </a:r>
          <a:endParaRPr lang="en-US" dirty="0"/>
        </a:p>
      </dgm:t>
    </dgm:pt>
    <dgm:pt modelId="{B4EC27ED-0630-4203-AA50-E8C9A588D0AE}" type="parTrans" cxnId="{E61F7916-31ED-4F3E-9742-3B68CC69BFDC}">
      <dgm:prSet/>
      <dgm:spPr/>
      <dgm:t>
        <a:bodyPr/>
        <a:lstStyle/>
        <a:p>
          <a:endParaRPr lang="en-US"/>
        </a:p>
      </dgm:t>
    </dgm:pt>
    <dgm:pt modelId="{EE77D9FC-DFA4-46F5-8F58-CFEBD9631E00}" type="sibTrans" cxnId="{E61F7916-31ED-4F3E-9742-3B68CC69BFDC}">
      <dgm:prSet/>
      <dgm:spPr/>
      <dgm:t>
        <a:bodyPr/>
        <a:lstStyle/>
        <a:p>
          <a:endParaRPr lang="en-US"/>
        </a:p>
      </dgm:t>
    </dgm:pt>
    <dgm:pt modelId="{D6CEDA29-6BF6-4620-9C9E-E3B11E133E3B}" type="pres">
      <dgm:prSet presAssocID="{CBD76C61-A00F-4395-87FB-7D98807186D9}" presName="vert0" presStyleCnt="0">
        <dgm:presLayoutVars>
          <dgm:dir/>
          <dgm:animOne val="branch"/>
          <dgm:animLvl val="lvl"/>
        </dgm:presLayoutVars>
      </dgm:prSet>
      <dgm:spPr/>
    </dgm:pt>
    <dgm:pt modelId="{73D25F50-831E-4EFE-918D-DE217057BB0F}" type="pres">
      <dgm:prSet presAssocID="{AE5948C4-645B-4CF5-8630-75307E026369}" presName="thickLine" presStyleLbl="alignNode1" presStyleIdx="0" presStyleCnt="3"/>
      <dgm:spPr/>
    </dgm:pt>
    <dgm:pt modelId="{BE08B59E-FABD-4E5D-BFDB-9D820B787CDF}" type="pres">
      <dgm:prSet presAssocID="{AE5948C4-645B-4CF5-8630-75307E026369}" presName="horz1" presStyleCnt="0"/>
      <dgm:spPr/>
    </dgm:pt>
    <dgm:pt modelId="{5A40D35E-78AB-4894-9781-D821E64F8F64}" type="pres">
      <dgm:prSet presAssocID="{AE5948C4-645B-4CF5-8630-75307E026369}" presName="tx1" presStyleLbl="revTx" presStyleIdx="0" presStyleCnt="3"/>
      <dgm:spPr/>
    </dgm:pt>
    <dgm:pt modelId="{2AF3AF3B-E748-4B2F-B146-CDCE6AC72DE5}" type="pres">
      <dgm:prSet presAssocID="{AE5948C4-645B-4CF5-8630-75307E026369}" presName="vert1" presStyleCnt="0"/>
      <dgm:spPr/>
    </dgm:pt>
    <dgm:pt modelId="{FB2C5FF2-4908-4A70-AF74-0FF01AAD5399}" type="pres">
      <dgm:prSet presAssocID="{1BDFC931-194E-44AA-99AD-3B7668846E78}" presName="thickLine" presStyleLbl="alignNode1" presStyleIdx="1" presStyleCnt="3"/>
      <dgm:spPr/>
    </dgm:pt>
    <dgm:pt modelId="{A3E791BB-62E5-4713-B964-3AFC74DAFAE6}" type="pres">
      <dgm:prSet presAssocID="{1BDFC931-194E-44AA-99AD-3B7668846E78}" presName="horz1" presStyleCnt="0"/>
      <dgm:spPr/>
    </dgm:pt>
    <dgm:pt modelId="{1B4631AB-C03E-4485-A3D1-7F7135FF2B8E}" type="pres">
      <dgm:prSet presAssocID="{1BDFC931-194E-44AA-99AD-3B7668846E78}" presName="tx1" presStyleLbl="revTx" presStyleIdx="1" presStyleCnt="3"/>
      <dgm:spPr/>
    </dgm:pt>
    <dgm:pt modelId="{776F0C04-4573-47A2-93CC-7B836B864E65}" type="pres">
      <dgm:prSet presAssocID="{1BDFC931-194E-44AA-99AD-3B7668846E78}" presName="vert1" presStyleCnt="0"/>
      <dgm:spPr/>
    </dgm:pt>
    <dgm:pt modelId="{00549769-E627-417B-A6DB-8E01E03A4E7B}" type="pres">
      <dgm:prSet presAssocID="{00B4791D-609F-4254-B6B7-56BBF9386FF4}" presName="thickLine" presStyleLbl="alignNode1" presStyleIdx="2" presStyleCnt="3"/>
      <dgm:spPr/>
    </dgm:pt>
    <dgm:pt modelId="{64C540B6-05C1-4523-9C7B-1F556270332D}" type="pres">
      <dgm:prSet presAssocID="{00B4791D-609F-4254-B6B7-56BBF9386FF4}" presName="horz1" presStyleCnt="0"/>
      <dgm:spPr/>
    </dgm:pt>
    <dgm:pt modelId="{9CF237F4-7F7F-479C-85CB-2329B43ECDF2}" type="pres">
      <dgm:prSet presAssocID="{00B4791D-609F-4254-B6B7-56BBF9386FF4}" presName="tx1" presStyleLbl="revTx" presStyleIdx="2" presStyleCnt="3"/>
      <dgm:spPr/>
    </dgm:pt>
    <dgm:pt modelId="{9B4A6337-D15F-464D-BC82-A2562087D486}" type="pres">
      <dgm:prSet presAssocID="{00B4791D-609F-4254-B6B7-56BBF9386FF4}" presName="vert1" presStyleCnt="0"/>
      <dgm:spPr/>
    </dgm:pt>
  </dgm:ptLst>
  <dgm:cxnLst>
    <dgm:cxn modelId="{CD86C40E-B822-4AAA-B77B-E4890DF35C2A}" type="presOf" srcId="{1BDFC931-194E-44AA-99AD-3B7668846E78}" destId="{1B4631AB-C03E-4485-A3D1-7F7135FF2B8E}" srcOrd="0" destOrd="0" presId="urn:microsoft.com/office/officeart/2008/layout/LinedList"/>
    <dgm:cxn modelId="{E61F7916-31ED-4F3E-9742-3B68CC69BFDC}" srcId="{CBD76C61-A00F-4395-87FB-7D98807186D9}" destId="{00B4791D-609F-4254-B6B7-56BBF9386FF4}" srcOrd="2" destOrd="0" parTransId="{B4EC27ED-0630-4203-AA50-E8C9A588D0AE}" sibTransId="{EE77D9FC-DFA4-46F5-8F58-CFEBD9631E00}"/>
    <dgm:cxn modelId="{8E3B7A36-9BAE-4E18-BF0A-381B4DEC9F59}" srcId="{CBD76C61-A00F-4395-87FB-7D98807186D9}" destId="{1BDFC931-194E-44AA-99AD-3B7668846E78}" srcOrd="1" destOrd="0" parTransId="{1BA39ABB-6FED-4F27-91CD-A14DDF25A997}" sibTransId="{87CC26C1-6292-4367-AA6D-E64E4784D7AD}"/>
    <dgm:cxn modelId="{F74F6E39-14AC-4385-9265-01210510B31C}" type="presOf" srcId="{AE5948C4-645B-4CF5-8630-75307E026369}" destId="{5A40D35E-78AB-4894-9781-D821E64F8F64}" srcOrd="0" destOrd="0" presId="urn:microsoft.com/office/officeart/2008/layout/LinedList"/>
    <dgm:cxn modelId="{64B23A90-E9FD-4EAB-B4E7-F347C59CA07B}" type="presOf" srcId="{00B4791D-609F-4254-B6B7-56BBF9386FF4}" destId="{9CF237F4-7F7F-479C-85CB-2329B43ECDF2}" srcOrd="0" destOrd="0" presId="urn:microsoft.com/office/officeart/2008/layout/LinedList"/>
    <dgm:cxn modelId="{63CA31E5-6C39-4CEE-AB65-C48E4E60DFC2}" srcId="{CBD76C61-A00F-4395-87FB-7D98807186D9}" destId="{AE5948C4-645B-4CF5-8630-75307E026369}" srcOrd="0" destOrd="0" parTransId="{D25D6643-B3CF-4794-BB37-59ECD2576656}" sibTransId="{753E2E0B-00D9-4CC0-932C-4E3FD5219BCC}"/>
    <dgm:cxn modelId="{0E789CE9-1EB5-4801-8E3C-ED8C8DA1A81B}" type="presOf" srcId="{CBD76C61-A00F-4395-87FB-7D98807186D9}" destId="{D6CEDA29-6BF6-4620-9C9E-E3B11E133E3B}" srcOrd="0" destOrd="0" presId="urn:microsoft.com/office/officeart/2008/layout/LinedList"/>
    <dgm:cxn modelId="{73CC77BB-F49D-4004-AF42-C5CA44DEE786}" type="presParOf" srcId="{D6CEDA29-6BF6-4620-9C9E-E3B11E133E3B}" destId="{73D25F50-831E-4EFE-918D-DE217057BB0F}" srcOrd="0" destOrd="0" presId="urn:microsoft.com/office/officeart/2008/layout/LinedList"/>
    <dgm:cxn modelId="{0999B0CB-FD70-4DAA-9D38-5FF47F8802DA}" type="presParOf" srcId="{D6CEDA29-6BF6-4620-9C9E-E3B11E133E3B}" destId="{BE08B59E-FABD-4E5D-BFDB-9D820B787CDF}" srcOrd="1" destOrd="0" presId="urn:microsoft.com/office/officeart/2008/layout/LinedList"/>
    <dgm:cxn modelId="{E3CA0902-0CE2-49A1-BF96-7B4C899D5950}" type="presParOf" srcId="{BE08B59E-FABD-4E5D-BFDB-9D820B787CDF}" destId="{5A40D35E-78AB-4894-9781-D821E64F8F64}" srcOrd="0" destOrd="0" presId="urn:microsoft.com/office/officeart/2008/layout/LinedList"/>
    <dgm:cxn modelId="{EEE4B61C-771A-4F8F-B2E0-405AD77C8808}" type="presParOf" srcId="{BE08B59E-FABD-4E5D-BFDB-9D820B787CDF}" destId="{2AF3AF3B-E748-4B2F-B146-CDCE6AC72DE5}" srcOrd="1" destOrd="0" presId="urn:microsoft.com/office/officeart/2008/layout/LinedList"/>
    <dgm:cxn modelId="{1F9C4389-963F-4425-AC7B-0A040DC824C9}" type="presParOf" srcId="{D6CEDA29-6BF6-4620-9C9E-E3B11E133E3B}" destId="{FB2C5FF2-4908-4A70-AF74-0FF01AAD5399}" srcOrd="2" destOrd="0" presId="urn:microsoft.com/office/officeart/2008/layout/LinedList"/>
    <dgm:cxn modelId="{E3B38BB3-9839-4A75-B324-B5FC2EB693A8}" type="presParOf" srcId="{D6CEDA29-6BF6-4620-9C9E-E3B11E133E3B}" destId="{A3E791BB-62E5-4713-B964-3AFC74DAFAE6}" srcOrd="3" destOrd="0" presId="urn:microsoft.com/office/officeart/2008/layout/LinedList"/>
    <dgm:cxn modelId="{D6C6514C-ED94-4E07-8B67-6DEDB0A1D54C}" type="presParOf" srcId="{A3E791BB-62E5-4713-B964-3AFC74DAFAE6}" destId="{1B4631AB-C03E-4485-A3D1-7F7135FF2B8E}" srcOrd="0" destOrd="0" presId="urn:microsoft.com/office/officeart/2008/layout/LinedList"/>
    <dgm:cxn modelId="{4102994F-69D9-4367-ADAA-477CB4DFEB85}" type="presParOf" srcId="{A3E791BB-62E5-4713-B964-3AFC74DAFAE6}" destId="{776F0C04-4573-47A2-93CC-7B836B864E65}" srcOrd="1" destOrd="0" presId="urn:microsoft.com/office/officeart/2008/layout/LinedList"/>
    <dgm:cxn modelId="{B866C4A8-B40E-40F5-8E27-50B47FA8906A}" type="presParOf" srcId="{D6CEDA29-6BF6-4620-9C9E-E3B11E133E3B}" destId="{00549769-E627-417B-A6DB-8E01E03A4E7B}" srcOrd="4" destOrd="0" presId="urn:microsoft.com/office/officeart/2008/layout/LinedList"/>
    <dgm:cxn modelId="{10712664-36CF-4635-BC68-6B73F70344FB}" type="presParOf" srcId="{D6CEDA29-6BF6-4620-9C9E-E3B11E133E3B}" destId="{64C540B6-05C1-4523-9C7B-1F556270332D}" srcOrd="5" destOrd="0" presId="urn:microsoft.com/office/officeart/2008/layout/LinedList"/>
    <dgm:cxn modelId="{AAA967AD-96C4-4BF5-B529-A004F0DCCD85}" type="presParOf" srcId="{64C540B6-05C1-4523-9C7B-1F556270332D}" destId="{9CF237F4-7F7F-479C-85CB-2329B43ECDF2}" srcOrd="0" destOrd="0" presId="urn:microsoft.com/office/officeart/2008/layout/LinedList"/>
    <dgm:cxn modelId="{762542E3-4B88-4CAE-A0C5-CB7FD8F67E4A}" type="presParOf" srcId="{64C540B6-05C1-4523-9C7B-1F556270332D}" destId="{9B4A6337-D15F-464D-BC82-A2562087D48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25F50-831E-4EFE-918D-DE217057BB0F}">
      <dsp:nvSpPr>
        <dsp:cNvPr id="0" name=""/>
        <dsp:cNvSpPr/>
      </dsp:nvSpPr>
      <dsp:spPr>
        <a:xfrm>
          <a:off x="0" y="1817"/>
          <a:ext cx="9604375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0D35E-78AB-4894-9781-D821E64F8F64}">
      <dsp:nvSpPr>
        <dsp:cNvPr id="0" name=""/>
        <dsp:cNvSpPr/>
      </dsp:nvSpPr>
      <dsp:spPr>
        <a:xfrm>
          <a:off x="0" y="1817"/>
          <a:ext cx="9604375" cy="1239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Uspjeh ovisi o međusobnom djelovanju ideje, poslovne prilike, resursa, poduzetnika i poduzetničkog tima</a:t>
          </a:r>
          <a:endParaRPr lang="en-US" sz="3100" kern="1200"/>
        </a:p>
      </dsp:txBody>
      <dsp:txXfrm>
        <a:off x="0" y="1817"/>
        <a:ext cx="9604375" cy="1239863"/>
      </dsp:txXfrm>
    </dsp:sp>
    <dsp:sp modelId="{FB2C5FF2-4908-4A70-AF74-0FF01AAD5399}">
      <dsp:nvSpPr>
        <dsp:cNvPr id="0" name=""/>
        <dsp:cNvSpPr/>
      </dsp:nvSpPr>
      <dsp:spPr>
        <a:xfrm>
          <a:off x="0" y="1241681"/>
          <a:ext cx="9604375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4631AB-C03E-4485-A3D1-7F7135FF2B8E}">
      <dsp:nvSpPr>
        <dsp:cNvPr id="0" name=""/>
        <dsp:cNvSpPr/>
      </dsp:nvSpPr>
      <dsp:spPr>
        <a:xfrm>
          <a:off x="0" y="1241681"/>
          <a:ext cx="9604375" cy="1239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/>
            <a:t>Na temelju poslovnog plana poduzetnik donosi odluku o ulaganju i vrsti ulaganja</a:t>
          </a:r>
          <a:endParaRPr lang="en-US" sz="3100" kern="1200"/>
        </a:p>
      </dsp:txBody>
      <dsp:txXfrm>
        <a:off x="0" y="1241681"/>
        <a:ext cx="9604375" cy="1239863"/>
      </dsp:txXfrm>
    </dsp:sp>
    <dsp:sp modelId="{00549769-E627-417B-A6DB-8E01E03A4E7B}">
      <dsp:nvSpPr>
        <dsp:cNvPr id="0" name=""/>
        <dsp:cNvSpPr/>
      </dsp:nvSpPr>
      <dsp:spPr>
        <a:xfrm>
          <a:off x="0" y="2481545"/>
          <a:ext cx="9604375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F237F4-7F7F-479C-85CB-2329B43ECDF2}">
      <dsp:nvSpPr>
        <dsp:cNvPr id="0" name=""/>
        <dsp:cNvSpPr/>
      </dsp:nvSpPr>
      <dsp:spPr>
        <a:xfrm>
          <a:off x="0" y="2481545"/>
          <a:ext cx="9604375" cy="1239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100" kern="1200" dirty="0"/>
            <a:t>Prilikom osnivanja poduzetnik mora uložiti temeljni kapital i troškove osnivanja</a:t>
          </a:r>
          <a:endParaRPr lang="en-US" sz="3100" kern="1200" dirty="0"/>
        </a:p>
      </dsp:txBody>
      <dsp:txXfrm>
        <a:off x="0" y="2481545"/>
        <a:ext cx="9604375" cy="1239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5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1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60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2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1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3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2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43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1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7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Picture 3" descr="Pink and blue cubes">
            <a:extLst>
              <a:ext uri="{FF2B5EF4-FFF2-40B4-BE49-F238E27FC236}">
                <a16:creationId xmlns:a16="http://schemas.microsoft.com/office/drawing/2014/main" id="{F3C4C739-9E34-4F45-B2CC-CB7020CC4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24" b="807"/>
          <a:stretch>
            <a:fillRect/>
          </a:stretch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136311-C81B-47C5-AE0A-5641A5A59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4444" y="1066800"/>
            <a:ext cx="4682990" cy="4724400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D54124B-52CC-1B1D-60B0-C030ADE3A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710" y="2058211"/>
            <a:ext cx="4885861" cy="2738530"/>
          </a:xfrm>
        </p:spPr>
        <p:txBody>
          <a:bodyPr anchor="t">
            <a:normAutofit fontScale="90000"/>
          </a:bodyPr>
          <a:lstStyle/>
          <a:p>
            <a:r>
              <a:rPr lang="hr-HR" sz="2700" dirty="0"/>
              <a:t>3. Ulaganje u poduzetnički pothvat</a:t>
            </a:r>
            <a:br>
              <a:rPr lang="hr-HR" sz="2400" dirty="0"/>
            </a:br>
            <a:br>
              <a:rPr lang="hr-HR" sz="2400" dirty="0"/>
            </a:br>
            <a:br>
              <a:rPr lang="hr-HR" sz="2400" dirty="0"/>
            </a:br>
            <a:br>
              <a:rPr lang="hr-HR" sz="2400" dirty="0"/>
            </a:br>
            <a:br>
              <a:rPr lang="hr-HR" sz="2400" dirty="0"/>
            </a:br>
            <a:br>
              <a:rPr lang="hr-HR" sz="2400" dirty="0"/>
            </a:br>
            <a:br>
              <a:rPr lang="hr-HR" sz="2400" dirty="0"/>
            </a:br>
            <a:r>
              <a:rPr lang="hr-HR" sz="2400" dirty="0"/>
              <a:t>  </a:t>
            </a:r>
            <a:r>
              <a:rPr lang="hr-HR" sz="2200" dirty="0"/>
              <a:t>Udžbenik str.70</a:t>
            </a:r>
            <a:br>
              <a:rPr lang="hr-HR" sz="2400" dirty="0"/>
            </a:br>
            <a:br>
              <a:rPr lang="hr-HR" sz="4800" dirty="0"/>
            </a:br>
            <a:endParaRPr lang="hr-HR" sz="480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A4E6922-872F-0DE0-E0FF-4938BC3747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597" y="2058211"/>
            <a:ext cx="4284684" cy="1943186"/>
          </a:xfrm>
        </p:spPr>
        <p:txBody>
          <a:bodyPr>
            <a:normAutofit/>
          </a:bodyPr>
          <a:lstStyle/>
          <a:p>
            <a:r>
              <a:rPr lang="hr-HR" sz="3600" dirty="0"/>
              <a:t>Pojam i vrste ulaganja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C73A33-65FF-41A9-A3B0-006753CD1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0800000" flipV="1">
            <a:off x="305077" y="1063752"/>
            <a:ext cx="0" cy="4727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btitle 2">
            <a:extLst>
              <a:ext uri="{FF2B5EF4-FFF2-40B4-BE49-F238E27FC236}">
                <a16:creationId xmlns:a16="http://schemas.microsoft.com/office/drawing/2014/main" id="{A8B489AC-6490-6AB1-9D62-B595FA7CCEDA}"/>
              </a:ext>
            </a:extLst>
          </p:cNvPr>
          <p:cNvSpPr txBox="1">
            <a:spLocks/>
          </p:cNvSpPr>
          <p:nvPr/>
        </p:nvSpPr>
        <p:spPr>
          <a:xfrm>
            <a:off x="6313251" y="4979732"/>
            <a:ext cx="4623984" cy="1344081"/>
          </a:xfrm>
          <a:prstGeom prst="rect">
            <a:avLst/>
          </a:prstGeo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b="0" kern="1200">
                <a:solidFill>
                  <a:srgbClr val="FFFEF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r-HR" sz="1600" dirty="0">
                <a:solidFill>
                  <a:schemeClr val="tx1"/>
                </a:solidFill>
              </a:rPr>
              <a:t>Izradila: Marina Juriša, </a:t>
            </a:r>
            <a:r>
              <a:rPr lang="hr-HR" sz="1600" dirty="0" err="1">
                <a:solidFill>
                  <a:schemeClr val="tx1"/>
                </a:solidFill>
              </a:rPr>
              <a:t>dipl.oec</a:t>
            </a:r>
            <a:endParaRPr lang="hr-H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535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149F9F0F-FB8C-5565-247C-BDCC156B5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2E58A9-4BF8-5A28-2B49-4F6167986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7865950"/>
              </p:ext>
            </p:extLst>
          </p:nvPr>
        </p:nvGraphicFramePr>
        <p:xfrm>
          <a:off x="1293812" y="1567386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10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7177" y="630936"/>
            <a:ext cx="6677553" cy="1353310"/>
          </a:xfrm>
        </p:spPr>
        <p:txBody>
          <a:bodyPr anchor="b">
            <a:normAutofit/>
          </a:bodyPr>
          <a:lstStyle/>
          <a:p>
            <a:pPr algn="l"/>
            <a:r>
              <a:rPr lang="hr-HR" sz="3600">
                <a:solidFill>
                  <a:schemeClr val="tx1"/>
                </a:solidFill>
              </a:rPr>
              <a:t>POJAM ULAGANJA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480" y="2159502"/>
            <a:ext cx="9591039" cy="2622808"/>
          </a:xfrm>
        </p:spPr>
        <p:txBody>
          <a:bodyPr anchor="ctr">
            <a:normAutofit/>
          </a:bodyPr>
          <a:lstStyle/>
          <a:p>
            <a:r>
              <a:rPr lang="hr-HR" sz="2800" dirty="0"/>
              <a:t>Ulaganje (u poduzetničkom smislu) podrazumijeva angažiranje vlastitog ili tuđeg kapitala u realizaciju poduzetničkog pothvata, redovito poslovanje, rast i razvoj</a:t>
            </a:r>
          </a:p>
        </p:txBody>
      </p:sp>
    </p:spTree>
    <p:extLst>
      <p:ext uri="{BB962C8B-B14F-4D97-AF65-F5344CB8AC3E}">
        <p14:creationId xmlns:p14="http://schemas.microsoft.com/office/powerpoint/2010/main" val="258350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VRSTE ULAGANJA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36321" y="2487064"/>
          <a:ext cx="10434319" cy="27250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11906">
                  <a:extLst>
                    <a:ext uri="{9D8B030D-6E8A-4147-A177-3AD203B41FA5}">
                      <a16:colId xmlns:a16="http://schemas.microsoft.com/office/drawing/2014/main" val="3104124101"/>
                    </a:ext>
                  </a:extLst>
                </a:gridCol>
                <a:gridCol w="1993046">
                  <a:extLst>
                    <a:ext uri="{9D8B030D-6E8A-4147-A177-3AD203B41FA5}">
                      <a16:colId xmlns:a16="http://schemas.microsoft.com/office/drawing/2014/main" val="1408612222"/>
                    </a:ext>
                  </a:extLst>
                </a:gridCol>
                <a:gridCol w="2685242">
                  <a:extLst>
                    <a:ext uri="{9D8B030D-6E8A-4147-A177-3AD203B41FA5}">
                      <a16:colId xmlns:a16="http://schemas.microsoft.com/office/drawing/2014/main" val="866991919"/>
                    </a:ext>
                  </a:extLst>
                </a:gridCol>
                <a:gridCol w="2172061">
                  <a:extLst>
                    <a:ext uri="{9D8B030D-6E8A-4147-A177-3AD203B41FA5}">
                      <a16:colId xmlns:a16="http://schemas.microsoft.com/office/drawing/2014/main" val="1504181854"/>
                    </a:ext>
                  </a:extLst>
                </a:gridCol>
                <a:gridCol w="2172064">
                  <a:extLst>
                    <a:ext uri="{9D8B030D-6E8A-4147-A177-3AD203B41FA5}">
                      <a16:colId xmlns:a16="http://schemas.microsoft.com/office/drawing/2014/main" val="198392643"/>
                    </a:ext>
                  </a:extLst>
                </a:gridCol>
              </a:tblGrid>
              <a:tr h="890870">
                <a:tc>
                  <a:txBody>
                    <a:bodyPr/>
                    <a:lstStyle/>
                    <a:p>
                      <a:pPr algn="ctr"/>
                      <a:r>
                        <a:rPr lang="hr-HR" sz="2000" dirty="0"/>
                        <a:t>KRITERIJ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hr-HR" sz="2000" dirty="0"/>
                        <a:t>VLASNIČKO PODRIJETLO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/>
                        <a:t>MATERIJALNI OBLIK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/>
                        <a:t>MJESTO PLASMANA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/>
                        <a:t>ROČNOST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10703"/>
                  </a:ext>
                </a:extLst>
              </a:tr>
              <a:tr h="1834146">
                <a:tc>
                  <a:txBody>
                    <a:bodyPr/>
                    <a:lstStyle/>
                    <a:p>
                      <a:pPr algn="ctr"/>
                      <a:r>
                        <a:rPr lang="hr-HR" sz="2400" dirty="0"/>
                        <a:t>Vrsta</a:t>
                      </a:r>
                    </a:p>
                    <a:p>
                      <a:pPr algn="ctr"/>
                      <a:r>
                        <a:rPr lang="hr-HR" sz="2400" dirty="0"/>
                        <a:t>ulaganja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dirty="0"/>
                        <a:t>Vlastiti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dirty="0"/>
                        <a:t>Tuđi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dirty="0"/>
                        <a:t>Materijalni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dirty="0"/>
                        <a:t>nematerijalni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dirty="0"/>
                        <a:t>Vlastito</a:t>
                      </a:r>
                      <a:r>
                        <a:rPr lang="hr-HR" sz="2400" baseline="0" dirty="0"/>
                        <a:t> poduzeće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Tuđe poduzeće</a:t>
                      </a:r>
                      <a:endParaRPr lang="hr-H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Dugotrajna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r-HR" sz="2400" baseline="0" dirty="0"/>
                        <a:t>Kratkotrajna</a:t>
                      </a:r>
                      <a:endParaRPr lang="hr-H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612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8380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97C19E-4F51-67C7-4AA1-DB8E7E2AE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179B41-6704-18F4-0539-E0B89A2C5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Picture 3" descr="Pink and blue cubes">
            <a:extLst>
              <a:ext uri="{FF2B5EF4-FFF2-40B4-BE49-F238E27FC236}">
                <a16:creationId xmlns:a16="http://schemas.microsoft.com/office/drawing/2014/main" id="{8E663827-2365-0C3E-E484-9CA0993008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24" b="807"/>
          <a:stretch>
            <a:fillRect/>
          </a:stretch>
        </p:blipFill>
        <p:spPr>
          <a:xfrm>
            <a:off x="0" y="-1519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F473023-D5AD-B905-DEF6-A4AE6F571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4444" y="1066800"/>
            <a:ext cx="4682990" cy="4724400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FA0B361-E025-9E4E-4EFC-3DD3CFD08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710" y="2058211"/>
            <a:ext cx="4885861" cy="2738530"/>
          </a:xfrm>
        </p:spPr>
        <p:txBody>
          <a:bodyPr anchor="t">
            <a:normAutofit/>
          </a:bodyPr>
          <a:lstStyle/>
          <a:p>
            <a:br>
              <a:rPr lang="hr-HR" sz="2400" dirty="0"/>
            </a:br>
            <a:br>
              <a:rPr lang="hr-HR" sz="4800" dirty="0"/>
            </a:br>
            <a:endParaRPr lang="hr-HR" sz="480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CB409EA-336C-CB6A-71AD-086F8296A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597" y="2058211"/>
            <a:ext cx="4284684" cy="1943186"/>
          </a:xfrm>
        </p:spPr>
        <p:txBody>
          <a:bodyPr>
            <a:normAutofit/>
          </a:bodyPr>
          <a:lstStyle/>
          <a:p>
            <a:r>
              <a:rPr lang="hr-HR" sz="3600" dirty="0"/>
              <a:t>Hvala na pozornosti.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747FEB-FFC8-14BD-101C-1CFBCC204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0800000" flipV="1">
            <a:off x="305077" y="1063752"/>
            <a:ext cx="0" cy="4727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649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123</Words>
  <Application>Microsoft Office PowerPoint</Application>
  <PresentationFormat>Široki zaslon</PresentationFormat>
  <Paragraphs>26</Paragraphs>
  <Slides>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8" baseType="lpstr">
      <vt:lpstr>Arial</vt:lpstr>
      <vt:lpstr>Grandview Display</vt:lpstr>
      <vt:lpstr>DashVTI</vt:lpstr>
      <vt:lpstr>3. Ulaganje u poduzetnički pothvat         Udžbenik str.70  </vt:lpstr>
      <vt:lpstr>PowerPoint prezentacija</vt:lpstr>
      <vt:lpstr>POJAM ULAGANJA</vt:lpstr>
      <vt:lpstr>VRSTE ULAGANJA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5</cp:revision>
  <dcterms:created xsi:type="dcterms:W3CDTF">2025-10-07T10:28:46Z</dcterms:created>
  <dcterms:modified xsi:type="dcterms:W3CDTF">2026-06-10T15:06:28Z</dcterms:modified>
</cp:coreProperties>
</file>